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35" r:id="rId2"/>
    <p:sldMasterId id="2147483725" r:id="rId3"/>
  </p:sldMasterIdLst>
  <p:notesMasterIdLst>
    <p:notesMasterId r:id="rId5"/>
  </p:notesMasterIdLst>
  <p:handoutMasterIdLst>
    <p:handoutMasterId r:id="rId6"/>
  </p:handoutMasterIdLst>
  <p:sldIdLst>
    <p:sldId id="1039" r:id="rId4"/>
  </p:sldIdLst>
  <p:sldSz cx="9144000" cy="6858000" type="letter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00" b="1" kern="1200">
        <a:solidFill>
          <a:srgbClr val="013F5B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b="1" kern="1200">
        <a:solidFill>
          <a:srgbClr val="013F5B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b="1" kern="1200">
        <a:solidFill>
          <a:srgbClr val="013F5B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b="1" kern="1200">
        <a:solidFill>
          <a:srgbClr val="013F5B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b="1" kern="1200">
        <a:solidFill>
          <a:srgbClr val="013F5B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700" b="1" kern="1200">
        <a:solidFill>
          <a:srgbClr val="013F5B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700" b="1" kern="1200">
        <a:solidFill>
          <a:srgbClr val="013F5B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700" b="1" kern="1200">
        <a:solidFill>
          <a:srgbClr val="013F5B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700" b="1" kern="1200">
        <a:solidFill>
          <a:srgbClr val="013F5B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Edwin H. Gordon" initials="EHG" lastIdx="13" clrIdx="0"/>
  <p:cmAuthor id="1" name=" " initials="MSOffice" lastIdx="4" clrIdx="1"/>
  <p:cmAuthor id="2" name="mcoffee" initials="m" lastIdx="10" clrIdx="2"/>
  <p:cmAuthor id="3" name="johnson" initials="j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13F5B"/>
    <a:srgbClr val="015479"/>
    <a:srgbClr val="B7EAFF"/>
    <a:srgbClr val="08CDE8"/>
    <a:srgbClr val="00B050"/>
    <a:srgbClr val="41E350"/>
    <a:srgbClr val="27FD4B"/>
    <a:srgbClr val="47DD6B"/>
    <a:srgbClr val="EFC511"/>
    <a:srgbClr val="FF69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38" autoAdjust="0"/>
    <p:restoredTop sz="83069" autoAdjust="0"/>
  </p:normalViewPr>
  <p:slideViewPr>
    <p:cSldViewPr snapToGrid="0">
      <p:cViewPr varScale="1">
        <p:scale>
          <a:sx n="84" d="100"/>
          <a:sy n="84" d="100"/>
        </p:scale>
        <p:origin x="-468" y="-78"/>
      </p:cViewPr>
      <p:guideLst>
        <p:guide orient="horz" pos="1206"/>
        <p:guide pos="2833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806" y="-102"/>
      </p:cViewPr>
      <p:guideLst>
        <p:guide orient="horz" pos="2929"/>
        <p:guide pos="2209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SBS\Users\johnson\My%20Documents\00%20THE%20DESKTOP%2000\Business%20Development\221%20Confidential\MN-221%20Phase%20II%20Final%20Data%20from%20CSRs%20-%20BD%20Graph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SBS\Users\johnson\My%20Documents\00%20THE%20DESKTOP%2000\Business%20Development\221%20Confidential\MN-221%20Phase%20II%20Final%20Data%20from%20CSRs%20-%20BD%20Graph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dirty="0"/>
              <a:t>Mean</a:t>
            </a:r>
            <a:r>
              <a:rPr lang="en-US" sz="1400" baseline="0" dirty="0"/>
              <a:t> </a:t>
            </a:r>
            <a:r>
              <a:rPr lang="en-US" sz="1400" dirty="0"/>
              <a:t>FEV</a:t>
            </a:r>
            <a:r>
              <a:rPr lang="en-US" sz="1400" baseline="-25000" dirty="0"/>
              <a:t>1</a:t>
            </a:r>
            <a:r>
              <a:rPr lang="en-US" sz="1400" baseline="0" dirty="0"/>
              <a:t> Change from Baseline (Hour 5)</a:t>
            </a:r>
          </a:p>
          <a:p>
            <a:pPr>
              <a:defRPr sz="1400"/>
            </a:pPr>
            <a:r>
              <a:rPr lang="en-US" sz="1400" baseline="0" dirty="0" smtClean="0"/>
              <a:t>MN-221 (all dose groups) </a:t>
            </a:r>
            <a:r>
              <a:rPr lang="en-US" sz="1400" baseline="0" dirty="0"/>
              <a:t>+ SOC </a:t>
            </a:r>
            <a:endParaRPr lang="en-US" sz="1400" baseline="0" dirty="0" smtClean="0"/>
          </a:p>
          <a:p>
            <a:pPr>
              <a:defRPr sz="1400"/>
            </a:pPr>
            <a:r>
              <a:rPr lang="en-US" sz="1400" baseline="0" dirty="0" smtClean="0"/>
              <a:t>vs. SOC + placebo </a:t>
            </a:r>
            <a:endParaRPr lang="en-US" sz="1400" dirty="0"/>
          </a:p>
        </c:rich>
      </c:tx>
      <c:layout>
        <c:manualLayout>
          <c:xMode val="edge"/>
          <c:yMode val="edge"/>
          <c:x val="0.13409326226405835"/>
          <c:y val="1.8833708977673159E-2"/>
        </c:manualLayout>
      </c:layout>
    </c:title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0"/>
                  <c:y val="7.75390737899375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8.7%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7.93127838805639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14.0</a:t>
                    </a:r>
                    <a:r>
                      <a:rPr lang="en-US" dirty="0"/>
                      <a:t>%</a:t>
                    </a:r>
                  </a:p>
                </c:rich>
              </c:tx>
              <c:showVal val="1"/>
            </c:dLbl>
            <c:numFmt formatCode="0.00%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Val val="1"/>
          </c:dLbls>
          <c:cat>
            <c:strRef>
              <c:f>'CL-006 FEV(1)'!$B$11:$B$12</c:f>
              <c:strCache>
                <c:ptCount val="2"/>
                <c:pt idx="0">
                  <c:v>Placebo + SOC</c:v>
                </c:pt>
                <c:pt idx="1">
                  <c:v>MN-221 + SOC</c:v>
                </c:pt>
              </c:strCache>
            </c:strRef>
          </c:cat>
          <c:val>
            <c:numRef>
              <c:f>'CL-006 FEV(1)'!$C$11:$C$12</c:f>
              <c:numCache>
                <c:formatCode>0%</c:formatCode>
                <c:ptCount val="2"/>
                <c:pt idx="0">
                  <c:v>8.7300000000000003E-2</c:v>
                </c:pt>
                <c:pt idx="1">
                  <c:v>0.14000000000000001</c:v>
                </c:pt>
              </c:numCache>
            </c:numRef>
          </c:val>
        </c:ser>
        <c:dLbls>
          <c:showVal val="1"/>
        </c:dLbls>
        <c:axId val="115944448"/>
        <c:axId val="115962624"/>
      </c:barChart>
      <c:catAx>
        <c:axId val="1159444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5962624"/>
        <c:crosses val="autoZero"/>
        <c:auto val="1"/>
        <c:lblAlgn val="ctr"/>
        <c:lblOffset val="100"/>
      </c:catAx>
      <c:valAx>
        <c:axId val="115962624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 smtClean="0"/>
                  <a:t>∆ in % Predicted FEV</a:t>
                </a:r>
                <a:r>
                  <a:rPr lang="en-US" sz="1200" baseline="-25000" dirty="0" smtClean="0"/>
                  <a:t>1</a:t>
                </a:r>
                <a:endParaRPr lang="en-US" sz="1200" baseline="-25000" dirty="0"/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5944448"/>
        <c:crosses val="autoZero"/>
        <c:crossBetween val="between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5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b="1" dirty="0"/>
              <a:t>Hospitalization </a:t>
            </a:r>
            <a:r>
              <a:rPr lang="en-US" sz="1400" b="1" dirty="0" smtClean="0"/>
              <a:t>Rate: </a:t>
            </a:r>
          </a:p>
          <a:p>
            <a:pPr>
              <a:defRPr sz="1400"/>
            </a:pPr>
            <a:r>
              <a:rPr lang="en-US" sz="1400" b="1" i="0" baseline="0" dirty="0" smtClean="0"/>
              <a:t>MN-221 (all dose groups) + SOC </a:t>
            </a:r>
          </a:p>
          <a:p>
            <a:pPr>
              <a:defRPr sz="1400"/>
            </a:pPr>
            <a:r>
              <a:rPr lang="en-US" sz="1400" b="1" i="0" baseline="0" dirty="0" smtClean="0"/>
              <a:t>vs. SOC + placebo</a:t>
            </a:r>
            <a:r>
              <a:rPr lang="en-US" sz="1400" b="1" baseline="0" dirty="0" smtClean="0"/>
              <a:t> </a:t>
            </a:r>
            <a:r>
              <a:rPr lang="en-US" sz="1400" b="1" dirty="0" smtClean="0"/>
              <a:t>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-3.0373307076766785E-3"/>
                  <c:y val="8.6572661090357994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46%</a:t>
                    </a:r>
                    <a:endPara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8.5999696694183045E-2"/>
                </c:manualLayout>
              </c:layout>
              <c:tx>
                <c:rich>
                  <a:bodyPr/>
                  <a:lstStyle/>
                  <a:p>
                    <a:pPr>
                      <a:defRPr sz="1600" b="1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16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25%</a:t>
                    </a:r>
                    <a:endParaRPr lang="en-US" sz="160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0.00%" sourceLinked="0"/>
              <c:spPr/>
              <c:showVal val="1"/>
            </c:dLbl>
            <c:numFmt formatCode="0.00%" sourceLinked="0"/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'CL-006 Hospitalization Rate'!$B$11:$B$12</c:f>
              <c:strCache>
                <c:ptCount val="2"/>
                <c:pt idx="0">
                  <c:v>Placebo + SOC</c:v>
                </c:pt>
                <c:pt idx="1">
                  <c:v>MN-221 + SOC</c:v>
                </c:pt>
              </c:strCache>
            </c:strRef>
          </c:cat>
          <c:val>
            <c:numRef>
              <c:f>'CL-006 Hospitalization Rate'!$C$11:$C$12</c:f>
              <c:numCache>
                <c:formatCode>0%</c:formatCode>
                <c:ptCount val="2"/>
                <c:pt idx="0">
                  <c:v>0.46</c:v>
                </c:pt>
                <c:pt idx="1">
                  <c:v>0.25</c:v>
                </c:pt>
              </c:numCache>
            </c:numRef>
          </c:val>
        </c:ser>
        <c:dLbls>
          <c:showVal val="1"/>
        </c:dLbls>
        <c:axId val="116094848"/>
        <c:axId val="116096384"/>
      </c:barChart>
      <c:catAx>
        <c:axId val="116094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6096384"/>
        <c:crosses val="autoZero"/>
        <c:auto val="1"/>
        <c:lblAlgn val="ctr"/>
        <c:lblOffset val="100"/>
      </c:catAx>
      <c:valAx>
        <c:axId val="116096384"/>
        <c:scaling>
          <c:orientation val="minMax"/>
          <c:max val="0.5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Percent</a:t>
                </a:r>
                <a:r>
                  <a:rPr lang="en-US" sz="1200" baseline="0" dirty="0"/>
                  <a:t> of Patients Hospitalized</a:t>
                </a:r>
                <a:endParaRPr lang="en-US" sz="1200" dirty="0"/>
              </a:p>
            </c:rich>
          </c:tx>
          <c:layout/>
        </c:title>
        <c:numFmt formatCode="0%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16094848"/>
        <c:crosses val="autoZero"/>
        <c:crossBetween val="between"/>
        <c:majorUnit val="0.1"/>
      </c:valAx>
    </c:plotArea>
    <c:plotVisOnly val="1"/>
    <c:dispBlanksAs val="gap"/>
  </c:chart>
  <c:spPr>
    <a:solidFill>
      <a:schemeClr val="bg1"/>
    </a:solidFill>
    <a:ln>
      <a:solidFill>
        <a:schemeClr val="tx1"/>
      </a:solidFill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00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3" tIns="49546" rIns="99093" bIns="49546" numCol="1" anchor="t" anchorCtr="0" compatLnSpc="1">
            <a:prstTxWarp prst="textNoShape">
              <a:avLst/>
            </a:prstTxWarp>
          </a:bodyPr>
          <a:lstStyle>
            <a:lvl1pPr defTabSz="99438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400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3" tIns="49546" rIns="99093" bIns="49546" numCol="1" anchor="t" anchorCtr="0" compatLnSpc="1">
            <a:prstTxWarp prst="textNoShape">
              <a:avLst/>
            </a:prstTxWarp>
          </a:bodyPr>
          <a:lstStyle>
            <a:lvl1pPr algn="r" defTabSz="99438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40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3" tIns="49546" rIns="99093" bIns="49546" numCol="1" anchor="b" anchorCtr="0" compatLnSpc="1">
            <a:prstTxWarp prst="textNoShape">
              <a:avLst/>
            </a:prstTxWarp>
          </a:bodyPr>
          <a:lstStyle>
            <a:lvl1pPr defTabSz="99438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400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93" tIns="49546" rIns="99093" bIns="49546" numCol="1" anchor="b" anchorCtr="0" compatLnSpc="1">
            <a:prstTxWarp prst="textNoShape">
              <a:avLst/>
            </a:prstTxWarp>
          </a:bodyPr>
          <a:lstStyle>
            <a:lvl1pPr algn="r" defTabSz="99438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4D70BB77-2398-4CEF-9145-76FBFF8DA22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42893901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86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60" tIns="48931" rIns="97860" bIns="48931" numCol="1" anchor="t" anchorCtr="0" compatLnSpc="1">
            <a:prstTxWarp prst="textNoShape">
              <a:avLst/>
            </a:prstTxWarp>
          </a:bodyPr>
          <a:lstStyle>
            <a:lvl1pPr defTabSz="978394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Book Antiqua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4150" y="0"/>
            <a:ext cx="29892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60" tIns="48931" rIns="97860" bIns="48931" numCol="1" anchor="t" anchorCtr="0" compatLnSpc="1">
            <a:prstTxWarp prst="textNoShape">
              <a:avLst/>
            </a:prstTxWarp>
          </a:bodyPr>
          <a:lstStyle>
            <a:lvl1pPr algn="r" defTabSz="978394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Book Antiqua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4588" y="688975"/>
            <a:ext cx="4702175" cy="3525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443413"/>
            <a:ext cx="5145087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60" tIns="48931" rIns="97860" bIns="489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0625"/>
            <a:ext cx="30686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60" tIns="48931" rIns="97860" bIns="48931" numCol="1" anchor="b" anchorCtr="0" compatLnSpc="1">
            <a:prstTxWarp prst="textNoShape">
              <a:avLst/>
            </a:prstTxWarp>
          </a:bodyPr>
          <a:lstStyle>
            <a:lvl1pPr defTabSz="978394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Book Antiqua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4150" y="8810625"/>
            <a:ext cx="29892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860" tIns="48931" rIns="97860" bIns="48931" numCol="1" anchor="b" anchorCtr="0" compatLnSpc="1">
            <a:prstTxWarp prst="textNoShape">
              <a:avLst/>
            </a:prstTxWarp>
          </a:bodyPr>
          <a:lstStyle>
            <a:lvl1pPr algn="r" defTabSz="978394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300" b="0">
                <a:solidFill>
                  <a:schemeClr val="tx1"/>
                </a:solidFill>
                <a:latin typeface="Book Antiqua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C7C4BA84-A84D-4BEC-99CD-4A0745E2358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xmlns="" val="1575938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50" y="4443413"/>
            <a:ext cx="5143500" cy="4138612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 userDrawn="1"/>
        </p:nvSpPr>
        <p:spPr bwMode="auto">
          <a:xfrm>
            <a:off x="3794125" y="6224588"/>
            <a:ext cx="489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ja-JP" altLang="en-US" sz="2400" b="0">
              <a:solidFill>
                <a:schemeClr val="tx1"/>
              </a:solidFill>
              <a:latin typeface="Book Antiqua" pitchFamily="18" charset="0"/>
              <a:ea typeface="ＭＳ Ｐゴシック" pitchFamily="50" charset="-128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 userDrawn="1"/>
        </p:nvSpPr>
        <p:spPr bwMode="auto">
          <a:xfrm>
            <a:off x="247650" y="6530975"/>
            <a:ext cx="164019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900" b="0" dirty="0">
                <a:solidFill>
                  <a:srgbClr val="027CB5"/>
                </a:solidFill>
                <a:latin typeface="Verdana" pitchFamily="34" charset="0"/>
                <a:ea typeface="ＭＳ Ｐゴシック" pitchFamily="50" charset="-128"/>
              </a:rPr>
              <a:t>© MediciNova, Inc. </a:t>
            </a:r>
            <a:r>
              <a:rPr lang="en-US" altLang="ja-JP" sz="900" b="0" dirty="0" smtClean="0">
                <a:solidFill>
                  <a:srgbClr val="027CB5"/>
                </a:solidFill>
                <a:latin typeface="Verdana" pitchFamily="34" charset="0"/>
                <a:ea typeface="ＭＳ Ｐゴシック" pitchFamily="50" charset="-128"/>
              </a:rPr>
              <a:t>2012</a:t>
            </a:r>
            <a:endParaRPr lang="en-US" altLang="ja-JP" sz="900" b="0" dirty="0">
              <a:solidFill>
                <a:srgbClr val="027CB5"/>
              </a:solidFill>
              <a:latin typeface="Verdana" pitchFamily="34" charset="0"/>
              <a:ea typeface="ＭＳ Ｐゴシック" pitchFamily="50" charset="-128"/>
            </a:endParaRPr>
          </a:p>
        </p:txBody>
      </p:sp>
      <p:sp>
        <p:nvSpPr>
          <p:cNvPr id="5" name="Line 16"/>
          <p:cNvSpPr>
            <a:spLocks noChangeShapeType="1"/>
          </p:cNvSpPr>
          <p:nvPr userDrawn="1"/>
        </p:nvSpPr>
        <p:spPr bwMode="auto">
          <a:xfrm>
            <a:off x="0" y="2559050"/>
            <a:ext cx="9144000" cy="0"/>
          </a:xfrm>
          <a:prstGeom prst="line">
            <a:avLst/>
          </a:prstGeom>
          <a:noFill/>
          <a:ln w="50800">
            <a:solidFill>
              <a:srgbClr val="585D4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00000"/>
              <a:buFont typeface="Times" pitchFamily="18" charset="0"/>
              <a:buChar char="§"/>
              <a:defRPr/>
            </a:pPr>
            <a:endParaRPr lang="en-US" dirty="0"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6" name="Picture 17" descr="Medicinova Logo smal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8338" y="406400"/>
            <a:ext cx="5072062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1969F8-A708-4B25-B33E-1E99E87A0828}" type="slidenum">
              <a:rPr lang="ja-JP" altLang="en-US" smtClean="0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4" name="Rectangle 15"/>
          <p:cNvSpPr>
            <a:spLocks noChangeArrowheads="1"/>
          </p:cNvSpPr>
          <p:nvPr userDrawn="1"/>
        </p:nvSpPr>
        <p:spPr bwMode="auto">
          <a:xfrm>
            <a:off x="0" y="2571750"/>
            <a:ext cx="9144000" cy="4286250"/>
          </a:xfrm>
          <a:prstGeom prst="rect">
            <a:avLst/>
          </a:prstGeom>
          <a:gradFill rotWithShape="0">
            <a:gsLst>
              <a:gs pos="0">
                <a:srgbClr val="03496A"/>
              </a:gs>
              <a:gs pos="100000">
                <a:srgbClr val="03496A">
                  <a:gamma/>
                  <a:tint val="31373"/>
                  <a:invGamma/>
                  <a:alpha val="67000"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00000"/>
              <a:buFont typeface="Times" pitchFamily="18" charset="0"/>
              <a:buChar char="§"/>
              <a:defRPr/>
            </a:pPr>
            <a:endParaRPr lang="en-US" dirty="0">
              <a:latin typeface="Arial" charset="0"/>
              <a:ea typeface="ＭＳ Ｐゴシック" pitchFamily="50" charset="-128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58144-A87D-447C-BFF3-4B2A84F11E6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A306-23BF-47E5-BA4E-B4C9CC564F9D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9725" y="274638"/>
            <a:ext cx="2076450" cy="62134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80125" cy="6213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EC589-515B-4E66-A43D-2728007115C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308975" cy="6213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A5F6C-0693-42DA-9ECF-AC68A12B179F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85775" y="1938338"/>
            <a:ext cx="4064000" cy="454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938338"/>
            <a:ext cx="4064000" cy="454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D34F1-F81C-4E94-8C23-1996E976CAF1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85775" y="1938338"/>
            <a:ext cx="8280400" cy="4549775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8D2B3-6E94-4C30-91AA-CE593734E01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B46F-4159-428E-8D80-CE4D50A97D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B46F-4159-428E-8D80-CE4D50A97D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B46F-4159-428E-8D80-CE4D50A97D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B46F-4159-428E-8D80-CE4D50A97D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3EA04-3E05-4F33-8AE9-20E1C833511B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B46F-4159-428E-8D80-CE4D50A97D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B46F-4159-428E-8D80-CE4D50A97D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B46F-4159-428E-8D80-CE4D50A97D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B46F-4159-428E-8D80-CE4D50A97D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g num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B4B46F-4159-428E-8D80-CE4D50A97DD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7CCFF-1013-4266-8EF2-89E3E874BF5C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9FE9B-8D41-41CA-B979-977628720F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E021-8F37-4D0F-865F-87DD240D973B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529D8-CC9B-47C4-820B-712F521E95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23D4A-957F-4A3E-B0B9-4C2CD674E56F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39921-8238-4550-A557-F3E0AAD793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3A603-8291-44DA-80A5-AD1CDE05CFE3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9E6D9-C832-4C2B-B3F9-A77861FA19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D47E7-B9D9-4F05-AB55-56C9B316A668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FFA67-4792-46B2-9E27-C16B14B314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5EF59-4E0D-4C48-B2AB-F58FC203CCFF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27C38-BCCB-46B1-8798-D1FEC8649A49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B897C-89FD-4683-9C1E-79B26D3EDE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B0F7-9931-44A2-A37F-B48C01926BCB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57EE3-07D0-42E1-8CE5-F9E78BCB11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78D49-B198-4B47-809C-78F63C3652D5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6CE697-470E-4E73-A192-DF454C4ED46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DFC9D-952F-4691-BBE4-6014DEA9C3AA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DF523-916F-44CE-A123-BE76C6B811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0E72C-FBC0-4714-9776-8E36F3DAA7A7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F4243-183F-4D6B-AC28-96AB112E5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D5298-A610-4BDA-9E1D-E5B13CAF6C52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E7A51-42EE-40C3-B0E5-073718B54C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73D4F-50BC-49E2-940A-7062E7243A9D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3A41F-2BC8-4409-A0F2-0DA09C6B04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8784B-5162-41DF-A2F2-94B2B9F2212D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61619-24DB-47D8-83F9-F1EAFCB6C7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37EE3-D206-48BD-B06D-3ED6071B6C93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39749-877A-4C12-8315-3B1B655687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35AB7-5154-4F14-B6A2-71895D872A3A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0E2FB-BCFF-49FA-AF86-1B9AE14137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75" y="1938338"/>
            <a:ext cx="4064000" cy="454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938338"/>
            <a:ext cx="4064000" cy="4549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1B57C-E2A4-4942-A934-2A6957579981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9B778-42A3-4C25-A868-4B4FD2E93B4D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43294-D7EB-4246-B769-B369150FD8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C797A-663B-4EFD-B173-F1B1050E1BC9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DF168-97A0-4904-9246-CC76E30E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D4732-5207-43C6-8158-4C8AA09CFAB2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5C7AD-AABB-4BF6-A809-24562C191B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E1E5-B488-40D5-BAA0-6972C9C10DF4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7F49F-473E-4D56-8D8F-5E4627E6CC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7ECC-F966-4DD4-AFB0-CCE27D2AC016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4B519-7A9A-4E43-9CAE-C5F95622AF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31A60-43E6-40E9-9C36-DE052CC1E72E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2C7F9-09F6-47E4-91BC-68FAC97E7BF7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9D63D-7B21-4033-A307-6A8EED782C49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1B70-DE1B-4839-AC0A-9A5C5BA10CEC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4F5E5-15C3-48CB-889E-14835719510E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7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-1" y="1476375"/>
            <a:ext cx="8670663" cy="538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6" descr="Medicinova Logo small"/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7148513" y="6113463"/>
            <a:ext cx="182086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775" y="1938338"/>
            <a:ext cx="8280400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 smtClean="0"/>
              <a:t>Click to edit Master text styles</a:t>
            </a:r>
          </a:p>
          <a:p>
            <a:pPr lvl="1"/>
            <a:r>
              <a:rPr lang="en-US" altLang="ja-JP" dirty="0" smtClean="0"/>
              <a:t>Second level</a:t>
            </a:r>
          </a:p>
          <a:p>
            <a:pPr lvl="2"/>
            <a:r>
              <a:rPr lang="en-US" altLang="ja-JP" dirty="0" smtClean="0"/>
              <a:t>Third level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794125" y="6224588"/>
            <a:ext cx="4892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ja-JP" altLang="en-US" sz="2400" b="0">
              <a:solidFill>
                <a:schemeClr val="tx1"/>
              </a:solidFill>
              <a:latin typeface="Book Antiqua" pitchFamily="18" charset="0"/>
              <a:ea typeface="ＭＳ Ｐゴシック" pitchFamily="50" charset="-128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88900" y="6510877"/>
            <a:ext cx="164019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900" b="0" dirty="0" smtClean="0">
                <a:solidFill>
                  <a:srgbClr val="006491"/>
                </a:solidFill>
                <a:latin typeface="Verdana" pitchFamily="34" charset="0"/>
                <a:ea typeface="ＭＳ Ｐゴシック" pitchFamily="50" charset="-128"/>
              </a:rPr>
              <a:t>© </a:t>
            </a:r>
            <a:r>
              <a:rPr lang="en-US" altLang="ja-JP" sz="900" b="0" dirty="0">
                <a:solidFill>
                  <a:srgbClr val="006491"/>
                </a:solidFill>
                <a:latin typeface="Verdana" pitchFamily="34" charset="0"/>
                <a:ea typeface="ＭＳ Ｐゴシック" pitchFamily="50" charset="-128"/>
              </a:rPr>
              <a:t>MediciNova, Inc. </a:t>
            </a:r>
            <a:r>
              <a:rPr lang="en-US" altLang="ja-JP" sz="900" b="0" dirty="0" smtClean="0">
                <a:solidFill>
                  <a:srgbClr val="006491"/>
                </a:solidFill>
                <a:latin typeface="Verdana" pitchFamily="34" charset="0"/>
                <a:ea typeface="ＭＳ Ｐゴシック" pitchFamily="50" charset="-128"/>
              </a:rPr>
              <a:t>2012</a:t>
            </a:r>
          </a:p>
        </p:txBody>
      </p:sp>
      <p:pic>
        <p:nvPicPr>
          <p:cNvPr id="3079" name="Picture 11" descr="Rings"/>
          <p:cNvPicPr>
            <a:picLocks noChangeAspect="1" noChangeArrowheads="1"/>
          </p:cNvPicPr>
          <p:nvPr/>
        </p:nvPicPr>
        <p:blipFill>
          <a:blip r:embed="rId28" cstate="print">
            <a:lum bright="-8000" contrast="-64000"/>
          </a:blip>
          <a:srcRect/>
          <a:stretch>
            <a:fillRect/>
          </a:stretch>
        </p:blipFill>
        <p:spPr bwMode="auto">
          <a:xfrm>
            <a:off x="222250" y="79375"/>
            <a:ext cx="1031875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0" y="1460500"/>
            <a:ext cx="9144000" cy="0"/>
          </a:xfrm>
          <a:prstGeom prst="line">
            <a:avLst/>
          </a:prstGeom>
          <a:noFill/>
          <a:ln w="38100">
            <a:solidFill>
              <a:srgbClr val="585D4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3366CC"/>
              </a:buClr>
              <a:buSzPct val="100000"/>
              <a:buFont typeface="Times" pitchFamily="18" charset="0"/>
              <a:buChar char="§"/>
              <a:defRPr/>
            </a:pPr>
            <a:endParaRPr lang="en-US" dirty="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5200" y="6564313"/>
            <a:ext cx="2133600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000" b="0">
                <a:latin typeface="Times New Roman" pitchFamily="18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fld id="{161969F8-A708-4B25-B33E-1E99E87A0828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1504950" y="442913"/>
            <a:ext cx="69072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endParaRPr lang="en-US" sz="3600" dirty="0">
              <a:latin typeface="Arial Narrow" pitchFamily="34" charset="0"/>
              <a:ea typeface="ＭＳ Ｐゴシック" charset="-128"/>
            </a:endParaRP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1544638" y="274638"/>
            <a:ext cx="71421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76" r:id="rId1"/>
    <p:sldLayoutId id="2147485042" r:id="rId2"/>
    <p:sldLayoutId id="2147485043" r:id="rId3"/>
    <p:sldLayoutId id="2147485044" r:id="rId4"/>
    <p:sldLayoutId id="2147485045" r:id="rId5"/>
    <p:sldLayoutId id="2147485046" r:id="rId6"/>
    <p:sldLayoutId id="2147485047" r:id="rId7"/>
    <p:sldLayoutId id="2147485048" r:id="rId8"/>
    <p:sldLayoutId id="2147485049" r:id="rId9"/>
    <p:sldLayoutId id="2147485050" r:id="rId10"/>
    <p:sldLayoutId id="2147485051" r:id="rId11"/>
    <p:sldLayoutId id="2147485052" r:id="rId12"/>
    <p:sldLayoutId id="2147485053" r:id="rId13"/>
    <p:sldLayoutId id="2147485054" r:id="rId14"/>
    <p:sldLayoutId id="2147485055" r:id="rId15"/>
    <p:sldLayoutId id="2147485080" r:id="rId16"/>
    <p:sldLayoutId id="2147485081" r:id="rId17"/>
    <p:sldLayoutId id="2147485082" r:id="rId18"/>
    <p:sldLayoutId id="2147485083" r:id="rId19"/>
    <p:sldLayoutId id="2147485084" r:id="rId20"/>
    <p:sldLayoutId id="2147485085" r:id="rId21"/>
    <p:sldLayoutId id="2147485086" r:id="rId22"/>
    <p:sldLayoutId id="2147485087" r:id="rId23"/>
    <p:sldLayoutId id="2147485088" r:id="rId24"/>
  </p:sldLayoutIdLst>
  <p:transition spd="med">
    <p:wipe dir="r"/>
  </p:transition>
  <p:hf hdr="0" ftr="0" dt="0"/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13F5B"/>
          </a:solidFill>
          <a:latin typeface="Arial Narrow" pitchFamily="34" charset="0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13F5B"/>
          </a:solidFill>
          <a:latin typeface="Arial Narrow" pitchFamily="34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13F5B"/>
          </a:solidFill>
          <a:latin typeface="Arial Narrow" pitchFamily="34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13F5B"/>
          </a:solidFill>
          <a:latin typeface="Arial Narrow" pitchFamily="34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013F5B"/>
          </a:solidFill>
          <a:latin typeface="Arial Narrow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FFAB05"/>
          </a:solidFill>
          <a:latin typeface="Helvetic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FFAB05"/>
          </a:solidFill>
          <a:latin typeface="Helvetic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FFAB05"/>
          </a:solidFill>
          <a:latin typeface="Helvetic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FFAB05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/>
        <a:buChar char="•"/>
        <a:defRPr sz="2400" b="1">
          <a:solidFill>
            <a:srgbClr val="003248"/>
          </a:solidFill>
          <a:latin typeface="+mn-lt"/>
          <a:ea typeface="+mn-ea"/>
          <a:cs typeface="+mn-cs"/>
        </a:defRPr>
      </a:lvl1pPr>
      <a:lvl2pPr marL="8048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40000"/>
        <a:buChar char="•"/>
        <a:defRPr sz="2000">
          <a:solidFill>
            <a:srgbClr val="003248"/>
          </a:solidFill>
          <a:latin typeface="+mn-lt"/>
        </a:defRPr>
      </a:lvl2pPr>
      <a:lvl3pPr marL="126047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/>
        <a:buChar char="•"/>
        <a:defRPr sz="2000">
          <a:solidFill>
            <a:srgbClr val="003248"/>
          </a:solidFill>
          <a:latin typeface="+mn-lt"/>
        </a:defRPr>
      </a:lvl3pPr>
      <a:lvl4pPr marL="16637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/>
        <a:buChar char="•"/>
        <a:defRPr sz="2000">
          <a:solidFill>
            <a:srgbClr val="003248"/>
          </a:solidFill>
          <a:latin typeface="+mn-lt"/>
        </a:defRPr>
      </a:lvl4pPr>
      <a:lvl5pPr marL="1778000" indent="50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/>
        <a:buChar char="•"/>
        <a:defRPr sz="2000">
          <a:solidFill>
            <a:srgbClr val="003248"/>
          </a:solidFill>
          <a:latin typeface="+mn-lt"/>
        </a:defRPr>
      </a:lvl5pPr>
      <a:lvl6pPr marL="22352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>
          <a:solidFill>
            <a:srgbClr val="003248"/>
          </a:solidFill>
          <a:latin typeface="+mn-lt"/>
        </a:defRPr>
      </a:lvl6pPr>
      <a:lvl7pPr marL="26924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>
          <a:solidFill>
            <a:srgbClr val="003248"/>
          </a:solidFill>
          <a:latin typeface="+mn-lt"/>
        </a:defRPr>
      </a:lvl7pPr>
      <a:lvl8pPr marL="3149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>
          <a:solidFill>
            <a:srgbClr val="003248"/>
          </a:solidFill>
          <a:latin typeface="+mn-lt"/>
        </a:defRPr>
      </a:lvl8pPr>
      <a:lvl9pPr marL="36068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>
          <a:solidFill>
            <a:srgbClr val="00324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482B4E6-DD1F-44D9-8E0C-1181065F171B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69A5E01-51A8-4D1E-968E-0162A103CA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56" r:id="rId1"/>
    <p:sldLayoutId id="2147485057" r:id="rId2"/>
    <p:sldLayoutId id="2147485058" r:id="rId3"/>
    <p:sldLayoutId id="2147485059" r:id="rId4"/>
    <p:sldLayoutId id="2147485060" r:id="rId5"/>
    <p:sldLayoutId id="2147485061" r:id="rId6"/>
    <p:sldLayoutId id="2147485062" r:id="rId7"/>
    <p:sldLayoutId id="2147485063" r:id="rId8"/>
    <p:sldLayoutId id="2147485064" r:id="rId9"/>
    <p:sldLayoutId id="2147485065" r:id="rId10"/>
    <p:sldLayoutId id="214748506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9207BE1-268B-4BB6-B794-19B72A017D49}" type="datetimeFigureOut">
              <a:rPr lang="en-US" smtClean="0"/>
              <a:pPr>
                <a:defRPr/>
              </a:pPr>
              <a:t>6/7/2012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48377E4-0A5C-4637-951C-FD0D31149D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67" r:id="rId1"/>
    <p:sldLayoutId id="2147485068" r:id="rId2"/>
    <p:sldLayoutId id="2147485069" r:id="rId3"/>
    <p:sldLayoutId id="2147485070" r:id="rId4"/>
    <p:sldLayoutId id="2147485071" r:id="rId5"/>
    <p:sldLayoutId id="2147485072" r:id="rId6"/>
    <p:sldLayoutId id="2147485073" r:id="rId7"/>
    <p:sldLayoutId id="2147485074" r:id="rId8"/>
    <p:sldLayoutId id="2147485075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1250462" y="219075"/>
            <a:ext cx="771844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  <a:defRPr/>
            </a:pPr>
            <a:r>
              <a:rPr lang="en-US" sz="2800" dirty="0" smtClean="0">
                <a:latin typeface="Tahoma" pitchFamily="34" charset="0"/>
                <a:ea typeface="ＭＳ Ｐゴシック" charset="-128"/>
              </a:rPr>
              <a:t>MN-221 Clinical Results	</a:t>
            </a:r>
            <a:r>
              <a:rPr lang="en-US" sz="2800" dirty="0" smtClean="0">
                <a:solidFill>
                  <a:srgbClr val="015479"/>
                </a:solidFill>
                <a:latin typeface="Tahoma" pitchFamily="34" charset="0"/>
                <a:ea typeface="ＭＳ Ｐゴシック" charset="-128"/>
              </a:rPr>
              <a:t>		       </a:t>
            </a:r>
            <a:r>
              <a:rPr lang="en-US" sz="2400" dirty="0" smtClean="0">
                <a:solidFill>
                  <a:srgbClr val="015479"/>
                </a:solidFill>
                <a:latin typeface="Tahoma" pitchFamily="34" charset="0"/>
                <a:ea typeface="ＭＳ Ｐゴシック" charset="-128"/>
              </a:rPr>
              <a:t>Improved Lung Function and Clinical Outcome             Above and Beyond Standard of Care (SOC)</a:t>
            </a:r>
            <a:endParaRPr lang="en-US" sz="2400" b="0" dirty="0">
              <a:solidFill>
                <a:srgbClr val="015479"/>
              </a:solidFill>
              <a:latin typeface="Tahoma" pitchFamily="34" charset="0"/>
              <a:ea typeface="ＭＳ Ｐゴシック" charset="-128"/>
            </a:endParaRPr>
          </a:p>
        </p:txBody>
      </p:sp>
      <p:sp>
        <p:nvSpPr>
          <p:cNvPr id="12292" name="TextBox 6"/>
          <p:cNvSpPr txBox="1">
            <a:spLocks noChangeArrowheads="1"/>
          </p:cNvSpPr>
          <p:nvPr/>
        </p:nvSpPr>
        <p:spPr bwMode="auto">
          <a:xfrm>
            <a:off x="216532" y="6060330"/>
            <a:ext cx="4181475" cy="739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/>
              <a:t>Mean change in FEV</a:t>
            </a:r>
            <a:r>
              <a:rPr lang="en-US" sz="1400" baseline="-25000" dirty="0"/>
              <a:t>1</a:t>
            </a:r>
            <a:r>
              <a:rPr lang="en-US" sz="1400" dirty="0"/>
              <a:t> from baseline was </a:t>
            </a:r>
            <a:r>
              <a:rPr lang="en-US" sz="1400" dirty="0" smtClean="0"/>
              <a:t>5.3% </a:t>
            </a:r>
            <a:r>
              <a:rPr lang="en-US" sz="1400" dirty="0"/>
              <a:t>higher in the MN-221 dose groups versus the placebo group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211971" y="1974164"/>
          <a:ext cx="4177145" cy="4045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34482" y="1977292"/>
          <a:ext cx="4372494" cy="4037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4522124" y="6056520"/>
            <a:ext cx="4380807" cy="3079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MN-221 </a:t>
            </a:r>
            <a:r>
              <a:rPr lang="en-US" sz="1400" dirty="0" smtClean="0"/>
              <a:t>reduced </a:t>
            </a:r>
            <a:r>
              <a:rPr lang="en-US" sz="1400" dirty="0"/>
              <a:t>the hospitalization rate by 45%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5814" y="1535715"/>
            <a:ext cx="8198339" cy="369332"/>
          </a:xfrm>
          <a:prstGeom prst="rect">
            <a:avLst/>
          </a:prstGeom>
          <a:solidFill>
            <a:srgbClr val="FFFFFF"/>
          </a:solidFill>
          <a:ln w="19050">
            <a:solidFill>
              <a:srgbClr val="01547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n-lt"/>
              </a:rPr>
              <a:t>CL-006: Patients Suffering from Acute Exacerbation of Asthma in Emergency Department</a:t>
            </a:r>
            <a:endParaRPr lang="en-US" sz="18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12986" y="5634895"/>
            <a:ext cx="12660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SOC + placebo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6" y="5670064"/>
            <a:ext cx="126609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+mn-lt"/>
              </a:rPr>
              <a:t>SOC + placebo</a:t>
            </a:r>
            <a:endParaRPr lang="en-US" sz="12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3366CC"/>
          </a:buClr>
          <a:buSzPct val="100000"/>
          <a:buFont typeface="Times" pitchFamily="18" charset="0"/>
          <a:buChar char="§"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rgbClr val="013F5B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rgbClr val="3366CC"/>
          </a:buClr>
          <a:buSzPct val="100000"/>
          <a:buFont typeface="Times" pitchFamily="18" charset="0"/>
          <a:buChar char="§"/>
          <a:tabLst/>
          <a:defRPr kumimoji="0" lang="en-US" sz="1700" b="1" i="0" u="none" strike="noStrike" cap="none" normalizeH="0" baseline="0" smtClean="0">
            <a:ln>
              <a:noFill/>
            </a:ln>
            <a:solidFill>
              <a:srgbClr val="013F5B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Helvetica"/>
      <a:ea typeface=""/>
      <a:cs typeface=""/>
    </a:majorFont>
    <a:minorFont>
      <a:latin typeface="Arial Narrow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efault Design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Default Design">
    <a:majorFont>
      <a:latin typeface="Helvetica"/>
      <a:ea typeface=""/>
      <a:cs typeface=""/>
    </a:majorFont>
    <a:minorFont>
      <a:latin typeface="Arial Narrow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48189</TotalTime>
  <Words>103</Words>
  <Application>Microsoft Office PowerPoint</Application>
  <PresentationFormat>Letter Paper (8.5x11 in)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1_Custom Design</vt:lpstr>
      <vt:lpstr>Custom Design</vt:lpstr>
      <vt:lpstr>Slide 1</vt:lpstr>
    </vt:vector>
  </TitlesOfParts>
  <Company>MediciNova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Mark</dc:creator>
  <cp:lastModifiedBy>johnson</cp:lastModifiedBy>
  <cp:revision>4037</cp:revision>
  <cp:lastPrinted>2003-08-06T16:01:30Z</cp:lastPrinted>
  <dcterms:created xsi:type="dcterms:W3CDTF">2002-05-30T16:39:49Z</dcterms:created>
  <dcterms:modified xsi:type="dcterms:W3CDTF">2012-06-07T16:07:13Z</dcterms:modified>
</cp:coreProperties>
</file>